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59" r:id="rId4"/>
    <p:sldId id="341" r:id="rId5"/>
    <p:sldId id="354" r:id="rId6"/>
    <p:sldId id="355" r:id="rId7"/>
    <p:sldId id="356" r:id="rId8"/>
    <p:sldId id="357" r:id="rId9"/>
    <p:sldId id="358" r:id="rId10"/>
    <p:sldId id="361" r:id="rId11"/>
    <p:sldId id="360" r:id="rId12"/>
    <p:sldId id="366" r:id="rId13"/>
    <p:sldId id="364" r:id="rId14"/>
    <p:sldId id="365" r:id="rId15"/>
    <p:sldId id="359" r:id="rId16"/>
    <p:sldId id="368" r:id="rId17"/>
  </p:sldIdLst>
  <p:sldSz cx="12192000" cy="6858000"/>
  <p:notesSz cx="6858000" cy="9144000"/>
  <p:embeddedFontLst>
    <p:embeddedFont>
      <p:font typeface="站酷小薇LOGO体" panose="02010600010101010101" pitchFamily="2" charset="-122"/>
      <p:regular r:id="rId23"/>
    </p:embeddedFont>
    <p:embeddedFont>
      <p:font typeface="汉仪雅酷黑 55W" panose="020B0504020202020204" pitchFamily="34" charset="-122"/>
      <p:regular r:id="rId24"/>
    </p:embeddedFont>
    <p:embeddedFont>
      <p:font typeface="黑体" panose="02010609060101010101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DEA"/>
    <a:srgbClr val="E4A3B7"/>
    <a:srgbClr val="C2C8F2"/>
    <a:srgbClr val="E6BECF"/>
    <a:srgbClr val="ADC9E1"/>
    <a:srgbClr val="8C95E8"/>
    <a:srgbClr val="172073"/>
    <a:srgbClr val="D4DBE5"/>
    <a:srgbClr val="ECE5C8"/>
    <a:srgbClr val="F2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microsoft.com/office/2007/relationships/hdphoto" Target="../media/image6.wdp"/><Relationship Id="rId5" Type="http://schemas.openxmlformats.org/officeDocument/2006/relationships/image" Target="../media/image10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 25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9" name="图片 258"/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975" b="24729"/>
          <a:stretch>
            <a:fillRect/>
          </a:stretch>
        </p:blipFill>
        <p:spPr>
          <a:xfrm rot="17994251">
            <a:off x="9055249" y="-1436692"/>
            <a:ext cx="3412307" cy="5164245"/>
          </a:xfrm>
          <a:custGeom>
            <a:avLst/>
            <a:gdLst>
              <a:gd name="connsiteX0" fmla="*/ 1542471 w 3412307"/>
              <a:gd name="connsiteY0" fmla="*/ 0 h 5164245"/>
              <a:gd name="connsiteX1" fmla="*/ 3412307 w 3412307"/>
              <a:gd name="connsiteY1" fmla="*/ 3251196 h 5164245"/>
              <a:gd name="connsiteX2" fmla="*/ 85974 w 3412307"/>
              <a:gd name="connsiteY2" fmla="*/ 5164245 h 5164245"/>
              <a:gd name="connsiteX3" fmla="*/ 0 w 3412307"/>
              <a:gd name="connsiteY3" fmla="*/ 5014758 h 5164245"/>
              <a:gd name="connsiteX4" fmla="*/ 0 w 3412307"/>
              <a:gd name="connsiteY4" fmla="*/ 0 h 51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07" h="5164245">
                <a:moveTo>
                  <a:pt x="1542471" y="0"/>
                </a:moveTo>
                <a:lnTo>
                  <a:pt x="3412307" y="3251196"/>
                </a:lnTo>
                <a:lnTo>
                  <a:pt x="85974" y="5164245"/>
                </a:lnTo>
                <a:lnTo>
                  <a:pt x="0" y="501475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002" b="38443"/>
          <a:stretch>
            <a:fillRect/>
          </a:stretch>
        </p:blipFill>
        <p:spPr>
          <a:xfrm rot="16200000">
            <a:off x="8918602" y="-704036"/>
            <a:ext cx="2569362" cy="3977435"/>
          </a:xfrm>
          <a:custGeom>
            <a:avLst/>
            <a:gdLst>
              <a:gd name="connsiteX0" fmla="*/ 2569362 w 2569362"/>
              <a:gd name="connsiteY0" fmla="*/ 0 h 3977435"/>
              <a:gd name="connsiteX1" fmla="*/ 2569362 w 2569362"/>
              <a:gd name="connsiteY1" fmla="*/ 3977435 h 3977435"/>
              <a:gd name="connsiteX2" fmla="*/ 0 w 2569362"/>
              <a:gd name="connsiteY2" fmla="*/ 3977435 h 3977435"/>
              <a:gd name="connsiteX3" fmla="*/ 0 w 2569362"/>
              <a:gd name="connsiteY3" fmla="*/ 0 h 39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62" h="3977435">
                <a:moveTo>
                  <a:pt x="2569362" y="0"/>
                </a:moveTo>
                <a:lnTo>
                  <a:pt x="2569362" y="3977435"/>
                </a:lnTo>
                <a:lnTo>
                  <a:pt x="0" y="397743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17" b="3700"/>
          <a:stretch>
            <a:fillRect/>
          </a:stretch>
        </p:blipFill>
        <p:spPr>
          <a:xfrm rot="17994251">
            <a:off x="788924" y="4955377"/>
            <a:ext cx="1888662" cy="3620176"/>
          </a:xfrm>
          <a:custGeom>
            <a:avLst/>
            <a:gdLst>
              <a:gd name="connsiteX0" fmla="*/ 1888662 w 1888662"/>
              <a:gd name="connsiteY0" fmla="*/ 0 h 3620176"/>
              <a:gd name="connsiteX1" fmla="*/ 1888662 w 1888662"/>
              <a:gd name="connsiteY1" fmla="*/ 3614393 h 3620176"/>
              <a:gd name="connsiteX2" fmla="*/ 1878606 w 1888662"/>
              <a:gd name="connsiteY2" fmla="*/ 3620176 h 3620176"/>
              <a:gd name="connsiteX3" fmla="*/ 0 w 1888662"/>
              <a:gd name="connsiteY3" fmla="*/ 353732 h 3620176"/>
              <a:gd name="connsiteX4" fmla="*/ 615055 w 1888662"/>
              <a:gd name="connsiteY4" fmla="*/ 0 h 362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8662" h="3620176">
                <a:moveTo>
                  <a:pt x="1888662" y="0"/>
                </a:moveTo>
                <a:lnTo>
                  <a:pt x="1888662" y="3614393"/>
                </a:lnTo>
                <a:lnTo>
                  <a:pt x="1878606" y="3620176"/>
                </a:lnTo>
                <a:lnTo>
                  <a:pt x="0" y="353732"/>
                </a:lnTo>
                <a:lnTo>
                  <a:pt x="615055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71603" y="352588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9760" y="2268220"/>
            <a:ext cx="8412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>
                <a:latin typeface="+mn-ea"/>
                <a:cs typeface="+mn-ea"/>
                <a:sym typeface="+mn-lt"/>
              </a:rPr>
              <a:t>餐厅新项目设计思路</a:t>
            </a:r>
            <a:endParaRPr lang="zh-CN" altLang="en-US" sz="7200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09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任务、挑战、成就设计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3395" y="1028700"/>
            <a:ext cx="9756775" cy="16300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任务（原麦格的农场小镇的挑战）：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奖励宝箱+金币。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任务完成后立刻刷新下一个任务。可手动跳过任务，跳过需要付出代价。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有限时任务和非限时任务两种，给玩家带来节奏变化。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限时任务根据难度不同，可能奖励勋章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2827020"/>
            <a:ext cx="9756775" cy="19069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挑战（代替麦格的农场小镇的每日任务）：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14400"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在规定的时间内出售指定商品获得积分，卡牌等级越高，积分越高。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根据获得积分划分奖励等级，不同等级奖励金币</a:t>
            </a:r>
            <a:r>
              <a:rPr lang="en-US" alt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+</a:t>
            </a: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宝箱</a:t>
            </a:r>
            <a:r>
              <a:rPr lang="en-US" alt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+</a:t>
            </a:r>
            <a:r>
              <a:rPr lang="zh-CN" altLang="en-US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勋章</a:t>
            </a:r>
            <a:r>
              <a:rPr lang="zh-CN" altLang="en-US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。低等级不奖励勋章。挑战奖励的宝箱不需要时间可直接打开。</a:t>
            </a:r>
            <a:endParaRPr lang="zh-CN" altLang="en-US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想要获得高等级奖励，则需要高等级的菜品</a:t>
            </a:r>
            <a:r>
              <a:rPr lang="en-US" alt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+</a:t>
            </a:r>
            <a:r>
              <a:rPr lang="zh-CN" altLang="en-US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充分的准备</a:t>
            </a:r>
            <a:r>
              <a:rPr lang="en-US" alt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+</a:t>
            </a:r>
            <a:r>
              <a:rPr lang="zh-CN" altLang="en-US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适当的运气。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挑战每天免费一次机会，可花费大量钻石获得更多机会。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395" y="5164455"/>
            <a:ext cx="975677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减少成就数量，大大提高成就难度和奖励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奖励设计为永久增益。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10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勋章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3395" y="1028700"/>
            <a:ext cx="9756775" cy="34461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勋章来源：</a:t>
            </a:r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每日挑战，占比</a:t>
            </a:r>
            <a:r>
              <a:rPr lang="en-US" alt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85%</a:t>
            </a:r>
            <a:r>
              <a:rPr lang="zh-CN" altLang="en-US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，主要来源。但前期该途径获取比较少。</a:t>
            </a:r>
            <a:endParaRPr lang="en-US" altLang="zh-CN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高难度限时任务：占比</a:t>
            </a:r>
            <a:r>
              <a:rPr lang="en-US" alt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5%</a:t>
            </a:r>
            <a:r>
              <a:rPr lang="zh-CN" altLang="en-US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，主要吸引玩家完成一些困难挑战。</a:t>
            </a:r>
            <a:endParaRPr lang="zh-CN" altLang="en-US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成就：占比</a:t>
            </a:r>
            <a:r>
              <a:rPr lang="en-US" alt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10%</a:t>
            </a:r>
            <a:r>
              <a:rPr lang="zh-CN" altLang="en-US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。获取困难。</a:t>
            </a:r>
            <a:endParaRPr lang="en-US" altLang="zh-CN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zh-CN" altLang="en-US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lvl="1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172073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勋章兑换奖励：</a:t>
            </a:r>
            <a:endParaRPr lang="zh-CN" altLang="en-US" sz="2800">
              <a:solidFill>
                <a:srgbClr val="172073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marL="914400" lvl="1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兑换随机若干张金卡。（前期可以适当控制金卡顺序）</a:t>
            </a:r>
            <a:endParaRPr lang="zh-CN" altLang="en-US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14400" lvl="1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每次兑换后会涨价，但金卡数量也会提高</a:t>
            </a:r>
            <a:endParaRPr lang="zh-CN" altLang="en-US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14400" lvl="1" indent="-4572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14400" lvl="1" indent="-4572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lvl="1" indent="-4572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11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广告设计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3395" y="1028700"/>
            <a:ext cx="9756775" cy="29845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招揽顾客：看一次广告增加2次招揽机会。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加速制作：一定时间内所有菜品制作速度</a:t>
            </a: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加快。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每日钻石：每天免费领取一定次数的钻石。（设置间隔</a:t>
            </a: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时间）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随机金币钻石：场景中飘来一个气球，上面挂着礼包（仅限高单价</a:t>
            </a: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广告）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12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内购设计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3395" y="1028700"/>
            <a:ext cx="9756775" cy="49847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买钻石：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6个挡位（1、5、10、20、50、100）。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marL="457200"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2800">
                <a:solidFill>
                  <a:srgbClr val="172073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买礼包：</a:t>
            </a:r>
            <a:endParaRPr lang="zh-CN" sz="2800">
              <a:solidFill>
                <a:srgbClr val="172073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marL="914400"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宝箱栏位礼包：增加宝箱栏位，增加同时开启宝箱个数，另送钻石。5刀。起到首充的作用。</a:t>
            </a:r>
            <a:endParaRPr lang="zh-CN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marL="914400"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成长基金：每升一级可以领钻石，中途购买之前的钻石一次性全部领完。最划算，10刀。</a:t>
            </a:r>
            <a:endParaRPr lang="zh-CN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订阅：每天赠送XX钻石。</a:t>
            </a:r>
            <a:r>
              <a:rPr lang="en-US" alt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10</a:t>
            </a:r>
            <a:r>
              <a:rPr lang="zh-CN" altLang="en-US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刀</a:t>
            </a:r>
            <a:endParaRPr lang="zh-CN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marL="914400"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限时礼包：将宝箱、金卡、双倍金币</a:t>
            </a:r>
            <a:r>
              <a:rPr lang="en-US" alt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buff</a:t>
            </a:r>
            <a:r>
              <a:rPr lang="zh-CN" altLang="en-US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、钻石</a:t>
            </a: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等奖品自由组合出多个礼包，限时购买，但频繁更新。2~</a:t>
            </a:r>
            <a:r>
              <a:rPr lang="en-US" alt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10</a:t>
            </a: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0刀。根据顾客购买情况及等级设置一定的刷新规则。</a:t>
            </a:r>
            <a:endParaRPr lang="zh-CN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1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2800">
                <a:solidFill>
                  <a:srgbClr val="172073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钻石循环</a:t>
            </a:r>
            <a:endParaRPr lang="zh-CN" sz="2800">
              <a:solidFill>
                <a:srgbClr val="172073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收入：</a:t>
            </a:r>
            <a:r>
              <a:rPr lang="zh-CN" b="1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升级奖励</a:t>
            </a: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，每日免费领取，</a:t>
            </a:r>
            <a:r>
              <a:rPr lang="zh-CN" b="1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看广告领取</a:t>
            </a: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，特定金卡菜品出售，</a:t>
            </a:r>
            <a:r>
              <a:rPr lang="zh-CN" b="1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内购购买</a:t>
            </a: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。</a:t>
            </a:r>
            <a:endParaRPr lang="zh-CN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支出：购买金币，购买宝箱，购买招揽能量，购买双倍金币</a:t>
            </a:r>
            <a:r>
              <a:rPr lang="en-US" alt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Buff</a:t>
            </a: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，</a:t>
            </a:r>
            <a:r>
              <a:rPr lang="zh-CN"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刷新挑战，刷新任务</a:t>
            </a: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，</a:t>
            </a:r>
            <a:r>
              <a:rPr lang="zh-CN" b="1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加速开宝箱</a:t>
            </a:r>
            <a:r>
              <a:rPr lang="zh-CN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。</a:t>
            </a:r>
            <a:endParaRPr lang="zh-CN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latin typeface="宋体" panose="02010600030101010101" pitchFamily="2" charset="-122"/>
                  <a:ea typeface="宋体" panose="02010600030101010101" pitchFamily="2" charset="-122"/>
                  <a:sym typeface="汉仪雅酷黑 55W" panose="020B0504020202020204" pitchFamily="34" charset="-122"/>
                </a:rPr>
                <a:t>游戏目标体系</a:t>
              </a:r>
              <a:endPara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29895" y="994410"/>
          <a:ext cx="9934575" cy="600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/>
                <a:gridCol w="4788535"/>
                <a:gridCol w="2062480"/>
                <a:gridCol w="1141730"/>
              </a:tblGrid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目的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目标期限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菜品制作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获得更多的菜品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几十秒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无限任务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几分钟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商店技能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获得一次性的强化激励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几分钟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招揽能量恢复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获得更多的顾客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几十分钟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获得更多的卡牌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1~24</a:t>
                      </a:r>
                      <a:r>
                        <a:rPr 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小时</a:t>
                      </a:r>
                      <a:endParaRPr lang="zh-CN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会员收入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获得金币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小时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店铺升级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解锁更高级的菜、顾客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解锁店铺技能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前期：几分钟，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后期：十几天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895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签到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金币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钻石等小奖励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每天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每日挑战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获得宝箱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勋章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每天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金卡兑换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获得金色卡牌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几天到十几天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获得永久增益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勋章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几天到上百天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116205" y="971550"/>
            <a:ext cx="1793875" cy="45040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数据层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24430" y="970280"/>
            <a:ext cx="7343140" cy="3575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主逻辑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79805" y="304800"/>
            <a:ext cx="401701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altLang="en-US" sz="2800">
                <a:sym typeface="汉仪雅酷黑 55W" panose="020B0504020202020204" pitchFamily="34" charset="-122"/>
              </a:rPr>
              <a:t>代码框架</a:t>
            </a:r>
            <a:endParaRPr lang="zh-CN" altLang="en-US" sz="2800" dirty="0">
              <a:sym typeface="汉仪雅酷黑 55W" panose="020B0504020202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3220" y="2546350"/>
            <a:ext cx="1315720" cy="42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GameData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63220" y="3689985"/>
            <a:ext cx="1315720" cy="42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PlayerData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363220" y="1626870"/>
            <a:ext cx="1315720" cy="42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54965" y="4564380"/>
            <a:ext cx="1315720" cy="42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PlayerPref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4882515" y="1209040"/>
            <a:ext cx="1727200" cy="788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GameManager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070725" y="2373630"/>
            <a:ext cx="2003425" cy="492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UIPanelManager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622040" y="2374265"/>
            <a:ext cx="1941195" cy="4914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StoreManager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2553970" y="3373755"/>
            <a:ext cx="1145540" cy="492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Shelf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3890645" y="3373755"/>
            <a:ext cx="1145540" cy="492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Dish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5227320" y="3373755"/>
            <a:ext cx="1251585" cy="492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Customer</a:t>
            </a:r>
            <a:endParaRPr lang="en-US" altLang="zh-CN"/>
          </a:p>
        </p:txBody>
      </p:sp>
      <p:sp>
        <p:nvSpPr>
          <p:cNvPr id="19" name="圆角矩形 18"/>
          <p:cNvSpPr/>
          <p:nvPr/>
        </p:nvSpPr>
        <p:spPr>
          <a:xfrm>
            <a:off x="2424430" y="4827905"/>
            <a:ext cx="7270115" cy="17233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/>
              <a:t>观察者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442960" y="3168650"/>
            <a:ext cx="1251585" cy="492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</a:t>
            </a:r>
            <a:r>
              <a:rPr lang="en-US" altLang="zh-CN"/>
              <a:t>Panel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6940550" y="3168650"/>
            <a:ext cx="1251585" cy="492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MainPanel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6940550" y="3963670"/>
            <a:ext cx="1251585" cy="492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SubPanel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5134610" y="4970145"/>
            <a:ext cx="1941195" cy="4914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Observe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2820035" y="5668010"/>
            <a:ext cx="878840" cy="4248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Task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4229735" y="5668010"/>
            <a:ext cx="1515110" cy="4248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Achievement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5997575" y="5668010"/>
            <a:ext cx="1304925" cy="4248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Challenge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7639050" y="5668010"/>
            <a:ext cx="1311275" cy="4248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Statistics</a:t>
            </a:r>
            <a:endParaRPr lang="en-US" altLang="zh-CN"/>
          </a:p>
        </p:txBody>
      </p:sp>
      <p:cxnSp>
        <p:nvCxnSpPr>
          <p:cNvPr id="28" name="直接箭头连接符 27"/>
          <p:cNvCxnSpPr>
            <a:stCxn id="5" idx="2"/>
            <a:endCxn id="2" idx="0"/>
          </p:cNvCxnSpPr>
          <p:nvPr/>
        </p:nvCxnSpPr>
        <p:spPr>
          <a:xfrm>
            <a:off x="1021080" y="2052320"/>
            <a:ext cx="0" cy="4940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6" idx="0"/>
            <a:endCxn id="4" idx="2"/>
          </p:cNvCxnSpPr>
          <p:nvPr/>
        </p:nvCxnSpPr>
        <p:spPr>
          <a:xfrm flipV="1">
            <a:off x="1012825" y="4115435"/>
            <a:ext cx="8255" cy="4489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4" idx="3"/>
          </p:cNvCxnSpPr>
          <p:nvPr/>
        </p:nvCxnSpPr>
        <p:spPr>
          <a:xfrm>
            <a:off x="1678940" y="3902710"/>
            <a:ext cx="744855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" idx="3"/>
          </p:cNvCxnSpPr>
          <p:nvPr/>
        </p:nvCxnSpPr>
        <p:spPr>
          <a:xfrm flipV="1">
            <a:off x="1678940" y="2747645"/>
            <a:ext cx="71628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7" idx="2"/>
            <a:endCxn id="9" idx="0"/>
          </p:cNvCxnSpPr>
          <p:nvPr/>
        </p:nvCxnSpPr>
        <p:spPr>
          <a:xfrm flipH="1">
            <a:off x="4592955" y="1997710"/>
            <a:ext cx="1153160" cy="3765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7" idx="2"/>
            <a:endCxn id="8" idx="0"/>
          </p:cNvCxnSpPr>
          <p:nvPr/>
        </p:nvCxnSpPr>
        <p:spPr>
          <a:xfrm>
            <a:off x="5746115" y="1997710"/>
            <a:ext cx="2326640" cy="3759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2"/>
            <a:endCxn id="12" idx="0"/>
          </p:cNvCxnSpPr>
          <p:nvPr/>
        </p:nvCxnSpPr>
        <p:spPr>
          <a:xfrm flipH="1">
            <a:off x="3126740" y="2865755"/>
            <a:ext cx="146621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9" idx="2"/>
            <a:endCxn id="14" idx="0"/>
          </p:cNvCxnSpPr>
          <p:nvPr/>
        </p:nvCxnSpPr>
        <p:spPr>
          <a:xfrm flipH="1">
            <a:off x="4463415" y="2865755"/>
            <a:ext cx="129540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9" idx="2"/>
            <a:endCxn id="15" idx="0"/>
          </p:cNvCxnSpPr>
          <p:nvPr/>
        </p:nvCxnSpPr>
        <p:spPr>
          <a:xfrm>
            <a:off x="4592955" y="2865755"/>
            <a:ext cx="126047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21" idx="0"/>
          </p:cNvCxnSpPr>
          <p:nvPr/>
        </p:nvCxnSpPr>
        <p:spPr>
          <a:xfrm flipH="1">
            <a:off x="7566660" y="2865755"/>
            <a:ext cx="506095" cy="3028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2"/>
            <a:endCxn id="20" idx="0"/>
          </p:cNvCxnSpPr>
          <p:nvPr/>
        </p:nvCxnSpPr>
        <p:spPr>
          <a:xfrm>
            <a:off x="8072755" y="2865755"/>
            <a:ext cx="996315" cy="3028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1" idx="2"/>
            <a:endCxn id="22" idx="0"/>
          </p:cNvCxnSpPr>
          <p:nvPr/>
        </p:nvCxnSpPr>
        <p:spPr>
          <a:xfrm>
            <a:off x="7566660" y="3660775"/>
            <a:ext cx="0" cy="3028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3" idx="0"/>
            <a:endCxn id="17" idx="2"/>
          </p:cNvCxnSpPr>
          <p:nvPr/>
        </p:nvCxnSpPr>
        <p:spPr>
          <a:xfrm flipH="1" flipV="1">
            <a:off x="6096000" y="4545330"/>
            <a:ext cx="9525" cy="4248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3" idx="1"/>
            <a:endCxn id="24" idx="0"/>
          </p:cNvCxnSpPr>
          <p:nvPr/>
        </p:nvCxnSpPr>
        <p:spPr>
          <a:xfrm flipH="1">
            <a:off x="3259455" y="5215890"/>
            <a:ext cx="1875155" cy="4521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3" idx="2"/>
            <a:endCxn id="25" idx="0"/>
          </p:cNvCxnSpPr>
          <p:nvPr/>
        </p:nvCxnSpPr>
        <p:spPr>
          <a:xfrm flipH="1">
            <a:off x="4987290" y="5461635"/>
            <a:ext cx="1118235" cy="2063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3" idx="2"/>
            <a:endCxn id="26" idx="0"/>
          </p:cNvCxnSpPr>
          <p:nvPr/>
        </p:nvCxnSpPr>
        <p:spPr>
          <a:xfrm>
            <a:off x="6105525" y="5461635"/>
            <a:ext cx="544830" cy="2063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3" idx="3"/>
            <a:endCxn id="27" idx="0"/>
          </p:cNvCxnSpPr>
          <p:nvPr/>
        </p:nvCxnSpPr>
        <p:spPr>
          <a:xfrm>
            <a:off x="7075805" y="5215890"/>
            <a:ext cx="1219200" cy="4521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10045700" y="984250"/>
            <a:ext cx="1790700" cy="47136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/>
              <a:t>辅助功能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。。。。。。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248265" y="3030220"/>
            <a:ext cx="1404620" cy="3435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多语言</a:t>
            </a:r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0248265" y="3522345"/>
            <a:ext cx="1404620" cy="3435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通知</a:t>
            </a:r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0248265" y="1539875"/>
            <a:ext cx="1404620" cy="3435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登陆</a:t>
            </a:r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0248265" y="2014220"/>
            <a:ext cx="1404620" cy="3435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内购</a:t>
            </a:r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0248265" y="2546350"/>
            <a:ext cx="1404620" cy="3435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广告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0886" y="215287"/>
            <a:ext cx="5007610" cy="646331"/>
            <a:chOff x="-10886" y="215287"/>
            <a:chExt cx="5007610" cy="646331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01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麦格的农场餐厅的问题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-10795" y="1041400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132334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、内容繁杂，各个系统互相独立又有关联，但关联逻辑不好</a:t>
            </a:r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、货币体系混乱，各个物品价值没有统一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、广告内购点位过多，缺乏统一的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逻辑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、代码结构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......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5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、上线太仓促，没有利用好各个平台对新版本的政策。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1970" y="406527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新项目上线标准：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、逻辑自洽且完整的体系和货币系统。可以少，但必须精。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、完整的收入结构，包括广告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\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内购。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</a:t>
            </a:r>
            <a:r>
              <a:rPr 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完整的辅助功能，包括多语言、登陆、推送等。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、优秀的代码结构。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02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新项目思路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9280" y="1006475"/>
            <a:ext cx="9756775" cy="6523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51435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降低研发成本（</a:t>
            </a:r>
            <a:r>
              <a:rPr lang="en-US" altLang="zh-CN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2~3</a:t>
            </a: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个月上线）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复用麦格的美术，尤其是顾客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复用麦格的代码框架，但要优化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复用麦格的各个公共框架，包括登陆、广告池、多语言、各个</a:t>
            </a:r>
            <a:r>
              <a:rPr lang="en-US" altLang="zh-CN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SDK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接口等。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514350" lvl="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新设计思路：简化系统，重点打造核心机制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将抽卡作为核心机制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，并简化玩家资源为：经验，金币，钻石，卡牌。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调整宝箱设计：降低宝箱获取难度，增加开箱限制机制，宝箱只出卡牌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卡牌作用于菜品，使用卡牌升级菜品为游戏核心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目标。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由于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资源简化，去掉仓库设计。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简化系统：去掉探险、加工、农场，仅保留商店。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简化操作：自动结账功能默认带，招揽简化，点击操作流行趋势下降，用户不再偏爱。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简化美术：去掉购买新设备机制，金币主要作用于各种升级。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策略调整：自动生长</a:t>
            </a:r>
            <a:r>
              <a:rPr lang="en-US" altLang="zh-CN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选择制作的策略</a:t>
            </a:r>
            <a:r>
              <a:rPr lang="en-US" altLang="zh-CN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--&gt;</a:t>
            </a:r>
            <a:r>
              <a:rPr lang="zh-CN" altLang="en-US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选择菜品</a:t>
            </a:r>
            <a:r>
              <a:rPr lang="en-US" altLang="zh-CN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选择顾客的策略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选择顾客带来的策略：给顾客赋予参数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（心情、金币、偏好）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，产生选择的意义。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每日任务调整：改为每日一个挑战，有限时机制。奖励需要多日累计。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挑战调整：增加限时机制。挑战任务设计为游戏主要短期目标。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成就调整：提高成就难度和奖励。有成就感，成就奖励为永久增益。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简化广告位，核心广告位为：招揽顾客，加速制作，钻石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简化内购，内购点为：钻石，宝箱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03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游戏玩法循环设计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01879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制作菜品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870825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462270" y="55575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自动出售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18790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选择菜品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4" idx="3"/>
            <a:endCxn id="5" idx="1"/>
          </p:cNvCxnSpPr>
          <p:nvPr/>
        </p:nvCxnSpPr>
        <p:spPr>
          <a:xfrm>
            <a:off x="4709795" y="3233420"/>
            <a:ext cx="31610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2"/>
            <a:endCxn id="7" idx="3"/>
          </p:cNvCxnSpPr>
          <p:nvPr/>
        </p:nvCxnSpPr>
        <p:spPr>
          <a:xfrm flipH="1">
            <a:off x="7153275" y="3690620"/>
            <a:ext cx="1563370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0"/>
            <a:endCxn id="8" idx="2"/>
          </p:cNvCxnSpPr>
          <p:nvPr/>
        </p:nvCxnSpPr>
        <p:spPr>
          <a:xfrm flipV="1">
            <a:off x="3864610" y="22586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42836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880985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  <a:p>
            <a:pPr algn="ctr"/>
            <a:r>
              <a:rPr lang="zh-CN" altLang="en-US"/>
              <a:t>（核心）</a:t>
            </a:r>
            <a:endParaRPr lang="zh-CN" altLang="en-US"/>
          </a:p>
        </p:txBody>
      </p:sp>
      <p:cxnSp>
        <p:nvCxnSpPr>
          <p:cNvPr id="28" name="直接箭头连接符 27"/>
          <p:cNvCxnSpPr>
            <a:stCxn id="5" idx="0"/>
            <a:endCxn id="27" idx="2"/>
          </p:cNvCxnSpPr>
          <p:nvPr/>
        </p:nvCxnSpPr>
        <p:spPr>
          <a:xfrm flipV="1">
            <a:off x="8716645" y="2258695"/>
            <a:ext cx="1016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19467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0" name="直接箭头连接符 29"/>
          <p:cNvCxnSpPr>
            <a:stCxn id="7" idx="1"/>
            <a:endCxn id="4" idx="2"/>
          </p:cNvCxnSpPr>
          <p:nvPr/>
        </p:nvCxnSpPr>
        <p:spPr>
          <a:xfrm flipH="1" flipV="1">
            <a:off x="3864610" y="3690620"/>
            <a:ext cx="1597660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5697220" y="4208145"/>
            <a:ext cx="1221105" cy="634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各种增益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2" name="直接箭头连接符 31"/>
          <p:cNvCxnSpPr>
            <a:stCxn id="31" idx="1"/>
          </p:cNvCxnSpPr>
          <p:nvPr/>
        </p:nvCxnSpPr>
        <p:spPr>
          <a:xfrm flipH="1" flipV="1">
            <a:off x="4676775" y="3619500"/>
            <a:ext cx="1020445" cy="9061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6918325" y="3658235"/>
            <a:ext cx="1007745" cy="8674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1" idx="2"/>
            <a:endCxn id="7" idx="0"/>
          </p:cNvCxnSpPr>
          <p:nvPr/>
        </p:nvCxnSpPr>
        <p:spPr>
          <a:xfrm>
            <a:off x="6308090" y="4842510"/>
            <a:ext cx="0" cy="7150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5639435" y="1182370"/>
            <a:ext cx="1311910" cy="1238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任务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挑战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成就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金币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97220" y="814070"/>
            <a:ext cx="1101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策略目标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>
            <a:stCxn id="8" idx="3"/>
            <a:endCxn id="35" idx="1"/>
          </p:cNvCxnSpPr>
          <p:nvPr/>
        </p:nvCxnSpPr>
        <p:spPr>
          <a:xfrm>
            <a:off x="4709795" y="1801495"/>
            <a:ext cx="9296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7" idx="1"/>
            <a:endCxn id="35" idx="3"/>
          </p:cNvCxnSpPr>
          <p:nvPr/>
        </p:nvCxnSpPr>
        <p:spPr>
          <a:xfrm flipH="1">
            <a:off x="6951345" y="1801495"/>
            <a:ext cx="9296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>
            <a:stCxn id="35" idx="2"/>
            <a:endCxn id="31" idx="0"/>
          </p:cNvCxnSpPr>
          <p:nvPr/>
        </p:nvCxnSpPr>
        <p:spPr>
          <a:xfrm>
            <a:off x="6295390" y="2420620"/>
            <a:ext cx="12700" cy="178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04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游戏资源设计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2194560" y="2756535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经验</a:t>
            </a:r>
            <a:endParaRPr lang="zh-CN" altLang="en-US"/>
          </a:p>
          <a:p>
            <a:pPr algn="ctr"/>
            <a:r>
              <a:rPr lang="zh-CN" altLang="en-US"/>
              <a:t>（等级）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887085" y="2756535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金币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194560" y="5318125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钻石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880100" y="5318125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卡牌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76065" y="94551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各种增益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885565" y="3357880"/>
            <a:ext cx="2001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804285" y="3648075"/>
            <a:ext cx="2147570" cy="16871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900170" y="5758180"/>
            <a:ext cx="196532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6699250" y="3676650"/>
            <a:ext cx="19050" cy="16294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43020" y="3629025"/>
            <a:ext cx="2156460" cy="17062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0"/>
          </p:cNvCxnSpPr>
          <p:nvPr/>
        </p:nvCxnSpPr>
        <p:spPr>
          <a:xfrm flipH="1" flipV="1">
            <a:off x="5730875" y="1817370"/>
            <a:ext cx="1002030" cy="9391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0"/>
          </p:cNvCxnSpPr>
          <p:nvPr/>
        </p:nvCxnSpPr>
        <p:spPr>
          <a:xfrm flipV="1">
            <a:off x="3040380" y="1845945"/>
            <a:ext cx="1099820" cy="910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202940" y="211709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76065" y="387096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11850" y="211709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97325" y="474154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61205" y="543306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87465" y="4373245"/>
            <a:ext cx="641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提升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63060" y="3031490"/>
            <a:ext cx="1446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  <a:p>
            <a:pPr algn="ctr"/>
            <a:r>
              <a:rPr lang="zh-CN" altLang="en-US" b="1">
                <a:solidFill>
                  <a:srgbClr val="00B050"/>
                </a:solidFill>
              </a:rPr>
              <a:t>（多余回收）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329930" y="5306060"/>
            <a:ext cx="1691005" cy="914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勋章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（中后期）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stCxn id="2" idx="1"/>
            <a:endCxn id="7" idx="3"/>
          </p:cNvCxnSpPr>
          <p:nvPr/>
        </p:nvCxnSpPr>
        <p:spPr>
          <a:xfrm flipH="1">
            <a:off x="7571105" y="5763260"/>
            <a:ext cx="758825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629525" y="539496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05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菜品设计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菜品与卡牌对应，如何让卡牌对玩家产生吸引力？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20612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赋予菜品多种属性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价格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心情（与顾客对应）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技能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种类（分类以丰富策略性）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401820"/>
            <a:ext cx="9756775" cy="181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将多种属性组合，设计卡牌颜色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卡牌颜色分类：绿、蓝、紫、金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重复卡牌可以使菜品升级，升级可以提高菜品属性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金色卡牌只能用勋章兑换或者直接氪金。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06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顾客设计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顾客要求有可选择性，顾客也需要增加属性，但去掉技能。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20612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赋予顾客多种属性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初始金币（意味着有能力购买更多的菜或者更高级的菜）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心情（更高的心情意味着可能购买更多的菜，更容易成为会员）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偏好（不用的偏好可以满足不同的任务、挑战、成就需求）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稀有度（稀有顾客拥有更高的初始金币和心情，美术拥有更独特的形象）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购买欲望（隐藏属性，用于内部计算，每买一次降低购买欲望）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401820"/>
            <a:ext cx="975677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弱化顾客图鉴设计，弱化顾客对白（减少翻译需求）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初始金币和心情随机，因为可能被强化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稀有度和偏好与顾客形象绑定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07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设备设计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设备简化为货架</a:t>
            </a:r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店铺，设计目的为回收金币，提供增益</a:t>
            </a: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1805305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货架（强化菜品）：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提高菜品售价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提高菜品堆叠数量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902835"/>
            <a:ext cx="10676890" cy="1938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（新）会员设计：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顾客心情满会自动注册为会员，会员会定期缴纳会员费，设计为离线收入。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</a:t>
            </a: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店铺技能设计：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每出售一定数量商品，店铺可释放技能，技能包括：招揽顾客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双倍金币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全场提高心情等。设计目的主要是让白嫖玩家体验一下付费快感，同时增加可玩性。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3354070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店铺（强化店铺）：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提高同时容纳顾客的数量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提高会员数量上限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提高顾客初始金币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08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宝箱设计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9531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宝箱需要花费时间打开。设计目的：通过宝箱开箱时间控制玩家进度。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132965"/>
            <a:ext cx="10101580" cy="2584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低级宝箱开箱时间段短，高级宝箱开箱时间长，单位时间内获得的卡牌数量差别不大。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商店花费钻石购买的宝箱可直接打开。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可花费钻石提前开箱，价格略低于直接购买。其实差别不大。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同时只能打开一个箱子，其他箱子排队等待。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待开的箱子有格子限制，多余的箱子可以换成少量金币。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可花费美刀购买同时开两个箱子和多余的箱子格子能力。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  <a:p>
            <a:pPr lvl="2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增加稀有宝箱设计，金卡只能通过稀有宝箱获得，稀有宝箱需要连续多天做每日任务获取。金卡也可以通过直接氪金</a:t>
            </a:r>
            <a:r>
              <a:rPr lang="zh-CN" sz="1800">
                <a:solidFill>
                  <a:schemeClr val="accent1"/>
                </a:solidFill>
                <a:effectLst/>
                <a:latin typeface="黑体" panose="02010609060101010101" charset="-122"/>
                <a:ea typeface="黑体" panose="02010609060101010101" charset="-122"/>
                <a:cs typeface="+mn-ea"/>
                <a:sym typeface="汉仪雅酷黑 55W" panose="020B0504020202020204" pitchFamily="34" charset="-122"/>
              </a:rPr>
              <a:t>获取。</a:t>
            </a:r>
            <a:endParaRPr lang="zh-CN" sz="1800">
              <a:solidFill>
                <a:schemeClr val="accent1"/>
              </a:solidFill>
              <a:effectLst/>
              <a:latin typeface="黑体" panose="02010609060101010101" charset="-122"/>
              <a:ea typeface="黑体" panose="02010609060101010101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76c09dbb-233e-44ab-9983-f18ecabcc934}"/>
  <p:tag name="TABLE_ENDDRAG_ORIGIN_RECT" val="884*444"/>
  <p:tag name="TABLE_ENDDRAG_RECT" val="33*78*884*4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站酷小薇LOGO体">
      <a:majorFont>
        <a:latin typeface="站酷小薇LOGO体"/>
        <a:ea typeface="站酷小薇LOGO体"/>
        <a:cs typeface=""/>
      </a:majorFont>
      <a:minorFont>
        <a:latin typeface="站酷小薇LOGO体"/>
        <a:ea typeface="站酷小薇LOGO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2839</Words>
  <Application>WPS 演示</Application>
  <PresentationFormat>宽屏</PresentationFormat>
  <Paragraphs>416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站酷小薇LOGO体</vt:lpstr>
      <vt:lpstr>汉仪雅酷黑 55W</vt:lpstr>
      <vt:lpstr>黑体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Jane</dc:creator>
  <cp:lastModifiedBy>Theodore</cp:lastModifiedBy>
  <cp:revision>65</cp:revision>
  <dcterms:created xsi:type="dcterms:W3CDTF">2021-09-23T02:54:00Z</dcterms:created>
  <dcterms:modified xsi:type="dcterms:W3CDTF">2022-02-28T07:57:21Z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v1.0_mb_QUcqshm6EjmBmljMT9ByLg==</vt:lpwstr>
  </property>
  <property fmtid="{D5CDD505-2E9C-101B-9397-08002B2CF9AE}" pid="4" name="ICV">
    <vt:lpwstr>756EDC53F288448AA68E5040FE92ACE9</vt:lpwstr>
  </property>
</Properties>
</file>